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3BD5DA2-A58A-489E-8059-1F6A05FE50F1}" type="datetimeFigureOut">
              <a:rPr lang="fr-FR" smtClean="0"/>
              <a:t>13/01/2023</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152198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3BD5DA2-A58A-489E-8059-1F6A05FE50F1}" type="datetimeFigureOut">
              <a:rPr lang="fr-FR" smtClean="0"/>
              <a:t>13/01/2023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48333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3BD5DA2-A58A-489E-8059-1F6A05FE50F1}" type="datetimeFigureOut">
              <a:rPr lang="fr-FR" smtClean="0"/>
              <a:t>13/01/2023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C1DEDE-B790-4C06-B8D0-3BACA22A3295}"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7177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3BD5DA2-A58A-489E-8059-1F6A05FE50F1}" type="datetimeFigureOut">
              <a:rPr lang="fr-FR" smtClean="0"/>
              <a:t>13/01/2023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274453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3BD5DA2-A58A-489E-8059-1F6A05FE50F1}" type="datetimeFigureOut">
              <a:rPr lang="fr-FR" smtClean="0"/>
              <a:t>13/01/2023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C1DEDE-B790-4C06-B8D0-3BACA22A3295}"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35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3BD5DA2-A58A-489E-8059-1F6A05FE50F1}" type="datetimeFigureOut">
              <a:rPr lang="fr-FR" smtClean="0"/>
              <a:t>13/01/2023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398083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BD5DA2-A58A-489E-8059-1F6A05FE50F1}" type="datetimeFigureOut">
              <a:rPr lang="fr-FR" smtClean="0"/>
              <a:t>13/01/2023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63302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BD5DA2-A58A-489E-8059-1F6A05FE50F1}" type="datetimeFigureOut">
              <a:rPr lang="fr-FR" smtClean="0"/>
              <a:t>13/01/2023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83233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BD5DA2-A58A-489E-8059-1F6A05FE50F1}" type="datetimeFigureOut">
              <a:rPr lang="fr-FR" smtClean="0"/>
              <a:t>13/01/2023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373984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3BD5DA2-A58A-489E-8059-1F6A05FE50F1}" type="datetimeFigureOut">
              <a:rPr lang="fr-FR" smtClean="0"/>
              <a:t>13/01/2023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16246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3BD5DA2-A58A-489E-8059-1F6A05FE50F1}" type="datetimeFigureOut">
              <a:rPr lang="fr-FR" smtClean="0"/>
              <a:t>13/01/2023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149822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BD5DA2-A58A-489E-8059-1F6A05FE50F1}" type="datetimeFigureOut">
              <a:rPr lang="fr-FR" smtClean="0"/>
              <a:t>13/01/2023</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353778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3BD5DA2-A58A-489E-8059-1F6A05FE50F1}" type="datetimeFigureOut">
              <a:rPr lang="fr-FR" smtClean="0"/>
              <a:t>13/01/2023</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394149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D5DA2-A58A-489E-8059-1F6A05FE50F1}" type="datetimeFigureOut">
              <a:rPr lang="fr-FR" smtClean="0"/>
              <a:t>13/01/2023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206353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3BD5DA2-A58A-489E-8059-1F6A05FE50F1}" type="datetimeFigureOut">
              <a:rPr lang="fr-FR" smtClean="0"/>
              <a:t>13/01/2023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271254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3BD5DA2-A58A-489E-8059-1F6A05FE50F1}" type="datetimeFigureOut">
              <a:rPr lang="fr-FR" smtClean="0"/>
              <a:t>13/01/2023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C1DEDE-B790-4C06-B8D0-3BACA22A3295}" type="slidenum">
              <a:rPr lang="fr-FR" smtClean="0"/>
              <a:t>‹N°›</a:t>
            </a:fld>
            <a:endParaRPr lang="fr-FR"/>
          </a:p>
        </p:txBody>
      </p:sp>
    </p:spTree>
    <p:extLst>
      <p:ext uri="{BB962C8B-B14F-4D97-AF65-F5344CB8AC3E}">
        <p14:creationId xmlns:p14="http://schemas.microsoft.com/office/powerpoint/2010/main" val="294147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BD5DA2-A58A-489E-8059-1F6A05FE50F1}" type="datetimeFigureOut">
              <a:rPr lang="fr-FR" smtClean="0"/>
              <a:t>13/01/2023</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9C1DEDE-B790-4C06-B8D0-3BACA22A3295}" type="slidenum">
              <a:rPr lang="fr-FR" smtClean="0"/>
              <a:t>‹N°›</a:t>
            </a:fld>
            <a:endParaRPr lang="fr-FR"/>
          </a:p>
        </p:txBody>
      </p:sp>
    </p:spTree>
    <p:extLst>
      <p:ext uri="{BB962C8B-B14F-4D97-AF65-F5344CB8AC3E}">
        <p14:creationId xmlns:p14="http://schemas.microsoft.com/office/powerpoint/2010/main" val="26640472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C44B9-CA68-B6E0-2EEC-63D2CCCC1415}"/>
              </a:ext>
            </a:extLst>
          </p:cNvPr>
          <p:cNvSpPr>
            <a:spLocks noGrp="1"/>
          </p:cNvSpPr>
          <p:nvPr>
            <p:ph type="ctrTitle"/>
          </p:nvPr>
        </p:nvSpPr>
        <p:spPr>
          <a:xfrm>
            <a:off x="5105400" y="2514600"/>
            <a:ext cx="6399212" cy="2262781"/>
          </a:xfrm>
        </p:spPr>
        <p:txBody>
          <a:bodyPr>
            <a:normAutofit/>
          </a:bodyPr>
          <a:lstStyle/>
          <a:p>
            <a:r>
              <a:rPr lang="fr-FR" dirty="0"/>
              <a:t>Informations</a:t>
            </a:r>
            <a:br>
              <a:rPr lang="fr-FR" dirty="0"/>
            </a:br>
            <a:r>
              <a:rPr lang="fr-FR" dirty="0"/>
              <a:t>CSE</a:t>
            </a:r>
          </a:p>
        </p:txBody>
      </p:sp>
      <p:pic>
        <p:nvPicPr>
          <p:cNvPr id="1026" name="Picture 2">
            <a:extLst>
              <a:ext uri="{FF2B5EF4-FFF2-40B4-BE49-F238E27FC236}">
                <a16:creationId xmlns:a16="http://schemas.microsoft.com/office/drawing/2014/main" id="{CDDACD17-DFBA-AB86-F23D-3AAA6F59DF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3" r="6232" b="2"/>
          <a:stretch/>
        </p:blipFill>
        <p:spPr bwMode="auto">
          <a:xfrm>
            <a:off x="2032987" y="2216703"/>
            <a:ext cx="2867710" cy="3821837"/>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a:extLst>
              <a:ext uri="{FF2B5EF4-FFF2-40B4-BE49-F238E27FC236}">
                <a16:creationId xmlns:a16="http://schemas.microsoft.com/office/drawing/2014/main" id="{01A39E3A-A97C-F569-26B4-79871796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414" y="453872"/>
            <a:ext cx="1349375" cy="987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Sous-titre 2">
            <a:extLst>
              <a:ext uri="{FF2B5EF4-FFF2-40B4-BE49-F238E27FC236}">
                <a16:creationId xmlns:a16="http://schemas.microsoft.com/office/drawing/2014/main" id="{9B9833A8-DBA9-0E25-E038-1E382565EDEA}"/>
              </a:ext>
            </a:extLst>
          </p:cNvPr>
          <p:cNvSpPr>
            <a:spLocks noGrp="1"/>
          </p:cNvSpPr>
          <p:nvPr>
            <p:ph type="subTitle" idx="1"/>
          </p:nvPr>
        </p:nvSpPr>
        <p:spPr>
          <a:xfrm>
            <a:off x="6404130" y="9850824"/>
            <a:ext cx="8915399" cy="1126283"/>
          </a:xfrm>
        </p:spPr>
        <p:txBody>
          <a:bodyPr/>
          <a:lstStyle/>
          <a:p>
            <a:endParaRPr lang="fr-FR" dirty="0"/>
          </a:p>
        </p:txBody>
      </p:sp>
    </p:spTree>
    <p:extLst>
      <p:ext uri="{BB962C8B-B14F-4D97-AF65-F5344CB8AC3E}">
        <p14:creationId xmlns:p14="http://schemas.microsoft.com/office/powerpoint/2010/main" val="199385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E6632-9507-85ED-DDEA-2695C9172808}"/>
              </a:ext>
            </a:extLst>
          </p:cNvPr>
          <p:cNvSpPr>
            <a:spLocks noGrp="1"/>
          </p:cNvSpPr>
          <p:nvPr>
            <p:ph type="title"/>
          </p:nvPr>
        </p:nvSpPr>
        <p:spPr/>
        <p:txBody>
          <a:bodyPr/>
          <a:lstStyle/>
          <a:p>
            <a:r>
              <a:rPr lang="fr-FR" dirty="0"/>
              <a:t>Budget 2023</a:t>
            </a:r>
            <a:br>
              <a:rPr lang="fr-FR" dirty="0"/>
            </a:br>
            <a:r>
              <a:rPr lang="fr-FR" dirty="0"/>
              <a:t>activités sociales et culturelles du CSE</a:t>
            </a:r>
          </a:p>
        </p:txBody>
      </p:sp>
      <p:sp>
        <p:nvSpPr>
          <p:cNvPr id="3" name="Espace réservé du texte 2">
            <a:extLst>
              <a:ext uri="{FF2B5EF4-FFF2-40B4-BE49-F238E27FC236}">
                <a16:creationId xmlns:a16="http://schemas.microsoft.com/office/drawing/2014/main" id="{E682E51B-4FFB-7E0B-CDCA-5946B8EBF1EB}"/>
              </a:ext>
            </a:extLst>
          </p:cNvPr>
          <p:cNvSpPr>
            <a:spLocks noGrp="1"/>
          </p:cNvSpPr>
          <p:nvPr>
            <p:ph type="body" idx="1"/>
          </p:nvPr>
        </p:nvSpPr>
        <p:spPr>
          <a:xfrm>
            <a:off x="2939373" y="1918021"/>
            <a:ext cx="3992732" cy="576262"/>
          </a:xfrm>
        </p:spPr>
        <p:txBody>
          <a:bodyPr/>
          <a:lstStyle/>
          <a:p>
            <a:r>
              <a:rPr lang="fr-FR" dirty="0"/>
              <a:t>Recettes</a:t>
            </a:r>
          </a:p>
        </p:txBody>
      </p:sp>
      <p:sp>
        <p:nvSpPr>
          <p:cNvPr id="4" name="Espace réservé du contenu 3">
            <a:extLst>
              <a:ext uri="{FF2B5EF4-FFF2-40B4-BE49-F238E27FC236}">
                <a16:creationId xmlns:a16="http://schemas.microsoft.com/office/drawing/2014/main" id="{A8B8E68D-4639-550F-3A3B-F3E2426D6327}"/>
              </a:ext>
            </a:extLst>
          </p:cNvPr>
          <p:cNvSpPr>
            <a:spLocks noGrp="1"/>
          </p:cNvSpPr>
          <p:nvPr>
            <p:ph sz="half" idx="2"/>
          </p:nvPr>
        </p:nvSpPr>
        <p:spPr>
          <a:xfrm>
            <a:off x="2589212" y="2548966"/>
            <a:ext cx="4342893" cy="4309033"/>
          </a:xfrm>
        </p:spPr>
        <p:txBody>
          <a:bodyPr>
            <a:normAutofit fontScale="92500"/>
          </a:bodyPr>
          <a:lstStyle/>
          <a:p>
            <a:r>
              <a:rPr lang="fr-FR" dirty="0"/>
              <a:t>Subvention Urssaf 		   2 800 000 €</a:t>
            </a:r>
          </a:p>
          <a:p>
            <a:r>
              <a:rPr lang="fr-FR" dirty="0"/>
              <a:t>Apports antérieurs 	      423 000 €</a:t>
            </a:r>
          </a:p>
          <a:p>
            <a:r>
              <a:rPr lang="fr-FR" dirty="0"/>
              <a:t>Autres					  5 000 €</a:t>
            </a:r>
          </a:p>
          <a:p>
            <a:endParaRPr lang="fr-FR" dirty="0"/>
          </a:p>
          <a:p>
            <a:endParaRPr lang="fr-FR" dirty="0"/>
          </a:p>
          <a:p>
            <a:endParaRPr lang="fr-FR" dirty="0"/>
          </a:p>
          <a:p>
            <a:endParaRPr lang="fr-FR" dirty="0"/>
          </a:p>
          <a:p>
            <a:endParaRPr lang="fr-FR" dirty="0"/>
          </a:p>
          <a:p>
            <a:endParaRPr lang="fr-FR" dirty="0"/>
          </a:p>
          <a:p>
            <a:r>
              <a:rPr lang="fr-FR" b="1" dirty="0"/>
              <a:t>TOTAL				 3 228 000€</a:t>
            </a:r>
          </a:p>
        </p:txBody>
      </p:sp>
      <p:sp>
        <p:nvSpPr>
          <p:cNvPr id="5" name="Espace réservé du texte 4">
            <a:extLst>
              <a:ext uri="{FF2B5EF4-FFF2-40B4-BE49-F238E27FC236}">
                <a16:creationId xmlns:a16="http://schemas.microsoft.com/office/drawing/2014/main" id="{BD082C71-322C-F761-B541-1E92DB517EE8}"/>
              </a:ext>
            </a:extLst>
          </p:cNvPr>
          <p:cNvSpPr>
            <a:spLocks noGrp="1"/>
          </p:cNvSpPr>
          <p:nvPr>
            <p:ph type="body" sz="quarter" idx="3"/>
          </p:nvPr>
        </p:nvSpPr>
        <p:spPr>
          <a:xfrm>
            <a:off x="7505610" y="1834303"/>
            <a:ext cx="3999001" cy="576262"/>
          </a:xfrm>
        </p:spPr>
        <p:txBody>
          <a:bodyPr/>
          <a:lstStyle/>
          <a:p>
            <a:r>
              <a:rPr lang="fr-FR" dirty="0"/>
              <a:t>Dépenses</a:t>
            </a:r>
          </a:p>
        </p:txBody>
      </p:sp>
      <p:sp>
        <p:nvSpPr>
          <p:cNvPr id="6" name="Espace réservé du contenu 5">
            <a:extLst>
              <a:ext uri="{FF2B5EF4-FFF2-40B4-BE49-F238E27FC236}">
                <a16:creationId xmlns:a16="http://schemas.microsoft.com/office/drawing/2014/main" id="{8A95501E-8D88-E921-03C7-A39B70123106}"/>
              </a:ext>
            </a:extLst>
          </p:cNvPr>
          <p:cNvSpPr>
            <a:spLocks noGrp="1"/>
          </p:cNvSpPr>
          <p:nvPr>
            <p:ph sz="quarter" idx="4"/>
          </p:nvPr>
        </p:nvSpPr>
        <p:spPr>
          <a:xfrm>
            <a:off x="7165937" y="2545736"/>
            <a:ext cx="4338674" cy="4309033"/>
          </a:xfrm>
        </p:spPr>
        <p:txBody>
          <a:bodyPr>
            <a:normAutofit fontScale="92500"/>
          </a:bodyPr>
          <a:lstStyle/>
          <a:p>
            <a:r>
              <a:rPr lang="fr-FR" dirty="0"/>
              <a:t>Frais de gestion (personnel, bureautique, logiciels…)     640 000 €</a:t>
            </a:r>
          </a:p>
          <a:p>
            <a:r>
              <a:rPr lang="fr-FR" dirty="0"/>
              <a:t>Sociale 					 20 000 €</a:t>
            </a:r>
          </a:p>
          <a:p>
            <a:r>
              <a:rPr lang="fr-FR" dirty="0"/>
              <a:t>Loisirs  				   1 060 000 €</a:t>
            </a:r>
          </a:p>
          <a:p>
            <a:r>
              <a:rPr lang="fr-FR" dirty="0"/>
              <a:t>Enfance			              503 000 €</a:t>
            </a:r>
          </a:p>
          <a:p>
            <a:r>
              <a:rPr lang="fr-FR" dirty="0"/>
              <a:t>Culture 				       170 000 €</a:t>
            </a:r>
          </a:p>
          <a:p>
            <a:r>
              <a:rPr lang="fr-FR" dirty="0"/>
              <a:t>Fêtes				              740 000 €</a:t>
            </a:r>
          </a:p>
          <a:p>
            <a:r>
              <a:rPr lang="fr-FR" dirty="0"/>
              <a:t>Billetterie					 40 000 €</a:t>
            </a:r>
          </a:p>
          <a:p>
            <a:r>
              <a:rPr lang="fr-FR" dirty="0"/>
              <a:t>Sport						 55 000 €</a:t>
            </a:r>
          </a:p>
          <a:p>
            <a:endParaRPr lang="fr-FR" dirty="0"/>
          </a:p>
          <a:p>
            <a:r>
              <a:rPr lang="fr-FR" b="1" dirty="0"/>
              <a:t>TOTAL				    3 228 000€</a:t>
            </a:r>
          </a:p>
          <a:p>
            <a:endParaRPr lang="fr-FR" dirty="0"/>
          </a:p>
        </p:txBody>
      </p:sp>
    </p:spTree>
    <p:extLst>
      <p:ext uri="{BB962C8B-B14F-4D97-AF65-F5344CB8AC3E}">
        <p14:creationId xmlns:p14="http://schemas.microsoft.com/office/powerpoint/2010/main" val="267470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9FFAD-6A26-6BFC-E937-6215B0D8F73A}"/>
              </a:ext>
            </a:extLst>
          </p:cNvPr>
          <p:cNvSpPr>
            <a:spLocks noGrp="1"/>
          </p:cNvSpPr>
          <p:nvPr>
            <p:ph type="title"/>
          </p:nvPr>
        </p:nvSpPr>
        <p:spPr/>
        <p:txBody>
          <a:bodyPr/>
          <a:lstStyle/>
          <a:p>
            <a:r>
              <a:rPr lang="fr-FR" dirty="0"/>
              <a:t>Les recettes</a:t>
            </a:r>
          </a:p>
        </p:txBody>
      </p:sp>
      <p:sp>
        <p:nvSpPr>
          <p:cNvPr id="3" name="Espace réservé du contenu 2">
            <a:extLst>
              <a:ext uri="{FF2B5EF4-FFF2-40B4-BE49-F238E27FC236}">
                <a16:creationId xmlns:a16="http://schemas.microsoft.com/office/drawing/2014/main" id="{5CC68136-7F8E-9BAD-1FEE-3CA6E62C2AAF}"/>
              </a:ext>
            </a:extLst>
          </p:cNvPr>
          <p:cNvSpPr>
            <a:spLocks noGrp="1"/>
          </p:cNvSpPr>
          <p:nvPr>
            <p:ph idx="1"/>
          </p:nvPr>
        </p:nvSpPr>
        <p:spPr>
          <a:xfrm>
            <a:off x="2589212" y="3080378"/>
            <a:ext cx="8915400" cy="3777622"/>
          </a:xfrm>
        </p:spPr>
        <p:txBody>
          <a:bodyPr/>
          <a:lstStyle/>
          <a:p>
            <a:r>
              <a:rPr lang="fr-FR" dirty="0"/>
              <a:t>La subvention de l’employeur : 2,86% de la masse salariale. En cette année de COG, l’Urssaf ne peut pas présenter un budget définitif, les trésorières du CSE ont donc travaillé sur une estimation. </a:t>
            </a:r>
          </a:p>
          <a:p>
            <a:endParaRPr lang="fr-FR" dirty="0"/>
          </a:p>
          <a:p>
            <a:r>
              <a:rPr lang="fr-FR" dirty="0"/>
              <a:t>Apport des années antérieures, ce sont les excédents réalisés dans le passé et, notamment, en 2020 où la crise sanitaire n’a pas permis de dépenser l’ensemble de la dotation. </a:t>
            </a:r>
          </a:p>
          <a:p>
            <a:pPr marL="0" indent="0">
              <a:buNone/>
            </a:pPr>
            <a:endParaRPr lang="fr-FR" dirty="0"/>
          </a:p>
        </p:txBody>
      </p:sp>
    </p:spTree>
    <p:extLst>
      <p:ext uri="{BB962C8B-B14F-4D97-AF65-F5344CB8AC3E}">
        <p14:creationId xmlns:p14="http://schemas.microsoft.com/office/powerpoint/2010/main" val="210803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9FFAD-6A26-6BFC-E937-6215B0D8F73A}"/>
              </a:ext>
            </a:extLst>
          </p:cNvPr>
          <p:cNvSpPr>
            <a:spLocks noGrp="1"/>
          </p:cNvSpPr>
          <p:nvPr>
            <p:ph type="title"/>
          </p:nvPr>
        </p:nvSpPr>
        <p:spPr/>
        <p:txBody>
          <a:bodyPr/>
          <a:lstStyle/>
          <a:p>
            <a:r>
              <a:rPr lang="fr-FR" dirty="0"/>
              <a:t>Les dépenses</a:t>
            </a:r>
          </a:p>
        </p:txBody>
      </p:sp>
      <p:sp>
        <p:nvSpPr>
          <p:cNvPr id="3" name="Espace réservé du contenu 2">
            <a:extLst>
              <a:ext uri="{FF2B5EF4-FFF2-40B4-BE49-F238E27FC236}">
                <a16:creationId xmlns:a16="http://schemas.microsoft.com/office/drawing/2014/main" id="{5CC68136-7F8E-9BAD-1FEE-3CA6E62C2AAF}"/>
              </a:ext>
            </a:extLst>
          </p:cNvPr>
          <p:cNvSpPr>
            <a:spLocks noGrp="1"/>
          </p:cNvSpPr>
          <p:nvPr>
            <p:ph idx="1"/>
          </p:nvPr>
        </p:nvSpPr>
        <p:spPr>
          <a:xfrm>
            <a:off x="2542567" y="3024146"/>
            <a:ext cx="8915400" cy="2907527"/>
          </a:xfrm>
        </p:spPr>
        <p:txBody>
          <a:bodyPr/>
          <a:lstStyle/>
          <a:p>
            <a:r>
              <a:rPr lang="fr-FR" dirty="0"/>
              <a:t>Des opérations exceptionnelles en 2023 </a:t>
            </a:r>
          </a:p>
          <a:p>
            <a:endParaRPr lang="fr-FR" dirty="0"/>
          </a:p>
          <a:p>
            <a:r>
              <a:rPr lang="fr-FR" dirty="0"/>
              <a:t>Des mesures exceptionnelles liées à la crise Covid, prolongées en 2023</a:t>
            </a:r>
          </a:p>
          <a:p>
            <a:endParaRPr lang="fr-FR" dirty="0"/>
          </a:p>
          <a:p>
            <a:r>
              <a:rPr lang="fr-FR" dirty="0"/>
              <a:t>Des nouveautés pérennes à compter du 1</a:t>
            </a:r>
            <a:r>
              <a:rPr lang="fr-FR" baseline="30000" dirty="0"/>
              <a:t>er</a:t>
            </a:r>
            <a:r>
              <a:rPr lang="fr-FR" dirty="0"/>
              <a:t> janvier 2023 </a:t>
            </a:r>
          </a:p>
          <a:p>
            <a:pPr marL="0" indent="0">
              <a:buNone/>
            </a:pPr>
            <a:endParaRPr lang="fr-FR" dirty="0"/>
          </a:p>
        </p:txBody>
      </p:sp>
    </p:spTree>
    <p:extLst>
      <p:ext uri="{BB962C8B-B14F-4D97-AF65-F5344CB8AC3E}">
        <p14:creationId xmlns:p14="http://schemas.microsoft.com/office/powerpoint/2010/main" val="232196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6" name="Group 8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8" name="Group 9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1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5" name="Rectangle 114">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Espace réservé du contenu 8" descr="Bus de ville près du palais de Westminster">
            <a:extLst>
              <a:ext uri="{FF2B5EF4-FFF2-40B4-BE49-F238E27FC236}">
                <a16:creationId xmlns:a16="http://schemas.microsoft.com/office/drawing/2014/main" id="{A8658072-A53A-09CC-6A3C-0E66DBD087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164" r="3111" b="-1"/>
          <a:stretch/>
        </p:blipFill>
        <p:spPr>
          <a:xfrm>
            <a:off x="1" y="10"/>
            <a:ext cx="7574440" cy="6857990"/>
          </a:xfrm>
          <a:prstGeom prst="rect">
            <a:avLst/>
          </a:prstGeom>
        </p:spPr>
      </p:pic>
      <p:sp>
        <p:nvSpPr>
          <p:cNvPr id="117"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8310D3B6-D51D-3F5C-9696-C2A26B23FE8A}"/>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Des opérations exceptionnelles</a:t>
            </a:r>
          </a:p>
        </p:txBody>
      </p:sp>
      <p:sp>
        <p:nvSpPr>
          <p:cNvPr id="4" name="Espace réservé du texte 3">
            <a:extLst>
              <a:ext uri="{FF2B5EF4-FFF2-40B4-BE49-F238E27FC236}">
                <a16:creationId xmlns:a16="http://schemas.microsoft.com/office/drawing/2014/main" id="{DF3BBB69-EAA8-113A-060D-FB7558C9404E}"/>
              </a:ext>
            </a:extLst>
          </p:cNvPr>
          <p:cNvSpPr>
            <a:spLocks noGrp="1"/>
          </p:cNvSpPr>
          <p:nvPr>
            <p:ph type="body" sz="half" idx="2"/>
          </p:nvPr>
        </p:nvSpPr>
        <p:spPr>
          <a:xfrm>
            <a:off x="8011928" y="2742525"/>
            <a:ext cx="3750205" cy="3857816"/>
          </a:xfrm>
        </p:spPr>
        <p:txBody>
          <a:bodyPr vert="horz" lIns="91440" tIns="45720" rIns="91440" bIns="45720" rtlCol="0">
            <a:normAutofit/>
          </a:bodyPr>
          <a:lstStyle/>
          <a:p>
            <a:pPr>
              <a:buFont typeface="Wingdings 3" charset="2"/>
              <a:buChar char=""/>
            </a:pPr>
            <a:r>
              <a:rPr lang="fr-FR" dirty="0">
                <a:solidFill>
                  <a:schemeClr val="tx1"/>
                </a:solidFill>
              </a:rPr>
              <a:t>Séjours Toussaint 2023 : six séjours à Londres au lieu de deux séjours dans une grande ville européenne</a:t>
            </a:r>
          </a:p>
          <a:p>
            <a:pPr>
              <a:buFont typeface="Wingdings 3" charset="2"/>
              <a:buChar char=""/>
            </a:pPr>
            <a:r>
              <a:rPr lang="fr-FR" dirty="0">
                <a:solidFill>
                  <a:schemeClr val="tx1"/>
                </a:solidFill>
              </a:rPr>
              <a:t>Des options supplémentaires sur tous les séjours proposés en 2023 et deux longs courriers provisionnés  pour 2024 au lieu d’un.</a:t>
            </a:r>
          </a:p>
          <a:p>
            <a:pPr>
              <a:buFont typeface="Wingdings 3" charset="2"/>
              <a:buChar char=""/>
            </a:pPr>
            <a:r>
              <a:rPr lang="fr-FR" dirty="0">
                <a:solidFill>
                  <a:schemeClr val="tx1"/>
                </a:solidFill>
              </a:rPr>
              <a:t>Une grande fête réunissant les salariés et les retraités, sous réserve de pouvoir trouver un lieu adapté libre. En effet, de nombreux évènements annulés avec la crise sanitaire ont été reportés et cela limite les disponibilités.</a:t>
            </a:r>
          </a:p>
          <a:p>
            <a:pPr>
              <a:buFont typeface="Wingdings 3" charset="2"/>
              <a:buChar char=""/>
            </a:pPr>
            <a:endParaRPr lang="en-US" dirty="0">
              <a:solidFill>
                <a:schemeClr val="tx1">
                  <a:lumMod val="95000"/>
                  <a:lumOff val="5000"/>
                </a:schemeClr>
              </a:solidFill>
            </a:endParaRPr>
          </a:p>
          <a:p>
            <a:pPr>
              <a:buFont typeface="Wingdings 3" charset="2"/>
              <a:buChar char=""/>
            </a:pPr>
            <a:endParaRPr lang="en-US" dirty="0">
              <a:solidFill>
                <a:schemeClr val="tx1">
                  <a:lumMod val="95000"/>
                  <a:lumOff val="5000"/>
                </a:schemeClr>
              </a:solidFill>
            </a:endParaRPr>
          </a:p>
          <a:p>
            <a:pPr>
              <a:buFont typeface="Wingdings 3" charset="2"/>
              <a:buChar char=""/>
            </a:pPr>
            <a:endParaRPr lang="en-US" dirty="0">
              <a:solidFill>
                <a:schemeClr val="tx1">
                  <a:lumMod val="95000"/>
                  <a:lumOff val="5000"/>
                </a:schemeClr>
              </a:solidFill>
            </a:endParaRPr>
          </a:p>
        </p:txBody>
      </p:sp>
    </p:spTree>
    <p:extLst>
      <p:ext uri="{BB962C8B-B14F-4D97-AF65-F5344CB8AC3E}">
        <p14:creationId xmlns:p14="http://schemas.microsoft.com/office/powerpoint/2010/main" val="11193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9FFAD-6A26-6BFC-E937-6215B0D8F73A}"/>
              </a:ext>
            </a:extLst>
          </p:cNvPr>
          <p:cNvSpPr>
            <a:spLocks noGrp="1"/>
          </p:cNvSpPr>
          <p:nvPr>
            <p:ph type="title"/>
          </p:nvPr>
        </p:nvSpPr>
        <p:spPr/>
        <p:txBody>
          <a:bodyPr>
            <a:normAutofit fontScale="90000"/>
          </a:bodyPr>
          <a:lstStyle/>
          <a:p>
            <a:r>
              <a:rPr lang="fr-FR" dirty="0"/>
              <a:t>Mesures liées à la crise Covid prolongées exceptionnellement en 2023</a:t>
            </a:r>
          </a:p>
        </p:txBody>
      </p:sp>
      <p:sp>
        <p:nvSpPr>
          <p:cNvPr id="3" name="Espace réservé du contenu 2">
            <a:extLst>
              <a:ext uri="{FF2B5EF4-FFF2-40B4-BE49-F238E27FC236}">
                <a16:creationId xmlns:a16="http://schemas.microsoft.com/office/drawing/2014/main" id="{5CC68136-7F8E-9BAD-1FEE-3CA6E62C2AAF}"/>
              </a:ext>
            </a:extLst>
          </p:cNvPr>
          <p:cNvSpPr>
            <a:spLocks noGrp="1"/>
          </p:cNvSpPr>
          <p:nvPr>
            <p:ph idx="1"/>
          </p:nvPr>
        </p:nvSpPr>
        <p:spPr>
          <a:xfrm>
            <a:off x="2542567" y="3024146"/>
            <a:ext cx="8915400" cy="2907527"/>
          </a:xfrm>
        </p:spPr>
        <p:txBody>
          <a:bodyPr/>
          <a:lstStyle/>
          <a:p>
            <a:r>
              <a:rPr lang="fr-FR" dirty="0"/>
              <a:t>Cartes cadeaux pour tous de 170 € </a:t>
            </a:r>
          </a:p>
          <a:p>
            <a:endParaRPr lang="fr-FR" dirty="0"/>
          </a:p>
          <a:p>
            <a:r>
              <a:rPr lang="fr-FR" dirty="0"/>
              <a:t>Cartes Noël des enfants de 100€ pour les 13 à 14 ans et de 70€ pour les 0 à 12ans (au lieu de 60€ et de 45€)</a:t>
            </a:r>
          </a:p>
          <a:p>
            <a:pPr marL="0" indent="0">
              <a:buNone/>
            </a:pPr>
            <a:endParaRPr lang="fr-FR" dirty="0"/>
          </a:p>
          <a:p>
            <a:r>
              <a:rPr lang="fr-FR" dirty="0"/>
              <a:t>Abondement de 100 € au barème des chèques vacances </a:t>
            </a:r>
          </a:p>
          <a:p>
            <a:pPr marL="0" indent="0">
              <a:buNone/>
            </a:pPr>
            <a:endParaRPr lang="fr-FR" dirty="0"/>
          </a:p>
        </p:txBody>
      </p:sp>
    </p:spTree>
    <p:extLst>
      <p:ext uri="{BB962C8B-B14F-4D97-AF65-F5344CB8AC3E}">
        <p14:creationId xmlns:p14="http://schemas.microsoft.com/office/powerpoint/2010/main" val="324055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9FFAD-6A26-6BFC-E937-6215B0D8F73A}"/>
              </a:ext>
            </a:extLst>
          </p:cNvPr>
          <p:cNvSpPr>
            <a:spLocks noGrp="1"/>
          </p:cNvSpPr>
          <p:nvPr>
            <p:ph type="title"/>
          </p:nvPr>
        </p:nvSpPr>
        <p:spPr/>
        <p:txBody>
          <a:bodyPr>
            <a:normAutofit/>
          </a:bodyPr>
          <a:lstStyle/>
          <a:p>
            <a:r>
              <a:rPr lang="fr-FR" dirty="0"/>
              <a:t>Les nouveautés 2023</a:t>
            </a:r>
          </a:p>
        </p:txBody>
      </p:sp>
      <p:sp>
        <p:nvSpPr>
          <p:cNvPr id="3" name="Espace réservé du contenu 2">
            <a:extLst>
              <a:ext uri="{FF2B5EF4-FFF2-40B4-BE49-F238E27FC236}">
                <a16:creationId xmlns:a16="http://schemas.microsoft.com/office/drawing/2014/main" id="{5CC68136-7F8E-9BAD-1FEE-3CA6E62C2AAF}"/>
              </a:ext>
            </a:extLst>
          </p:cNvPr>
          <p:cNvSpPr>
            <a:spLocks noGrp="1"/>
          </p:cNvSpPr>
          <p:nvPr>
            <p:ph idx="1"/>
          </p:nvPr>
        </p:nvSpPr>
        <p:spPr>
          <a:xfrm>
            <a:off x="2542567" y="3024146"/>
            <a:ext cx="8915400" cy="2907527"/>
          </a:xfrm>
        </p:spPr>
        <p:txBody>
          <a:bodyPr/>
          <a:lstStyle/>
          <a:p>
            <a:r>
              <a:rPr lang="fr-FR" dirty="0"/>
              <a:t>Sport : 100 € (au lieu de 80 €) pour la participation du CSE aux activités sportives </a:t>
            </a:r>
          </a:p>
          <a:p>
            <a:endParaRPr lang="fr-FR" dirty="0"/>
          </a:p>
          <a:p>
            <a:r>
              <a:rPr lang="fr-FR" dirty="0"/>
              <a:t>Retraités : Carte cadeaux de 150 € (au lieu de 100 €)</a:t>
            </a:r>
          </a:p>
          <a:p>
            <a:endParaRPr lang="fr-FR" dirty="0"/>
          </a:p>
          <a:p>
            <a:r>
              <a:rPr lang="fr-FR" dirty="0"/>
              <a:t>Médaillés : au lieu de 80 €, 150 € et même 170 € pour la médaille grand or </a:t>
            </a:r>
          </a:p>
          <a:p>
            <a:pPr marL="0" indent="0">
              <a:buNone/>
            </a:pPr>
            <a:endParaRPr lang="fr-FR" dirty="0"/>
          </a:p>
        </p:txBody>
      </p:sp>
    </p:spTree>
    <p:extLst>
      <p:ext uri="{BB962C8B-B14F-4D97-AF65-F5344CB8AC3E}">
        <p14:creationId xmlns:p14="http://schemas.microsoft.com/office/powerpoint/2010/main" val="124940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247C9-4847-DD26-2426-12B714289A10}"/>
              </a:ext>
            </a:extLst>
          </p:cNvPr>
          <p:cNvSpPr>
            <a:spLocks noGrp="1"/>
          </p:cNvSpPr>
          <p:nvPr>
            <p:ph type="title"/>
          </p:nvPr>
        </p:nvSpPr>
        <p:spPr/>
        <p:txBody>
          <a:bodyPr/>
          <a:lstStyle/>
          <a:p>
            <a:r>
              <a:rPr lang="fr-FR" dirty="0"/>
              <a:t>La CGT et l’UGICT forces de proposition du budget du CSE</a:t>
            </a:r>
          </a:p>
        </p:txBody>
      </p:sp>
      <p:sp>
        <p:nvSpPr>
          <p:cNvPr id="3" name="Espace réservé du contenu 2">
            <a:extLst>
              <a:ext uri="{FF2B5EF4-FFF2-40B4-BE49-F238E27FC236}">
                <a16:creationId xmlns:a16="http://schemas.microsoft.com/office/drawing/2014/main" id="{F3BC48BC-8DB6-F5B9-FB75-15E71DF906DA}"/>
              </a:ext>
            </a:extLst>
          </p:cNvPr>
          <p:cNvSpPr>
            <a:spLocks noGrp="1"/>
          </p:cNvSpPr>
          <p:nvPr>
            <p:ph idx="1"/>
          </p:nvPr>
        </p:nvSpPr>
        <p:spPr>
          <a:xfrm>
            <a:off x="2589212" y="2804931"/>
            <a:ext cx="8915400" cy="3777622"/>
          </a:xfrm>
        </p:spPr>
        <p:txBody>
          <a:bodyPr>
            <a:normAutofit fontScale="92500" lnSpcReduction="10000"/>
          </a:bodyPr>
          <a:lstStyle/>
          <a:p>
            <a:r>
              <a:rPr lang="fr-FR" dirty="0"/>
              <a:t>Le budget a été travaillé par vos élus CGT et UGICT</a:t>
            </a:r>
          </a:p>
          <a:p>
            <a:endParaRPr lang="fr-FR" dirty="0"/>
          </a:p>
          <a:p>
            <a:r>
              <a:rPr lang="fr-FR" dirty="0"/>
              <a:t>Il a été présenté en bureau du CSE, aucune organisation syndicale n’ayant travaillé sur un projet, c’est donc le budget élaboré par les élus CGT qui a été adopté à la majorité. Une organisation syndicale présente en bureau n’a pas souhaité se prononcer invoquant son opposition aux prêts habitat que le CSE octroie afin de permettre aux collègues d’acheter, d’améliorer leur logement ou tout simplement d’emménager. Quand on connait l’incapacité d’Action Logement à satisfaire les demandes des collègues, cette position est surprenante. En outre, pour mémoire, la commission habitat s’autofinance, ce sont les remboursements qui couvrent les prêts.</a:t>
            </a:r>
          </a:p>
          <a:p>
            <a:pPr marL="0" indent="0">
              <a:buNone/>
            </a:pPr>
            <a:endParaRPr lang="fr-FR" dirty="0"/>
          </a:p>
          <a:p>
            <a:r>
              <a:rPr lang="fr-FR" dirty="0"/>
              <a:t>Toutes les prestations au CSE sont le travail des élus CGT et UGICT-CGT </a:t>
            </a:r>
          </a:p>
        </p:txBody>
      </p:sp>
    </p:spTree>
    <p:extLst>
      <p:ext uri="{BB962C8B-B14F-4D97-AF65-F5344CB8AC3E}">
        <p14:creationId xmlns:p14="http://schemas.microsoft.com/office/powerpoint/2010/main" val="100233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re 1">
            <a:extLst>
              <a:ext uri="{FF2B5EF4-FFF2-40B4-BE49-F238E27FC236}">
                <a16:creationId xmlns:a16="http://schemas.microsoft.com/office/drawing/2014/main" id="{09149BBB-0574-65A3-08C3-9A88AAAD1622}"/>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fr-FR" sz="4600">
                <a:solidFill>
                  <a:schemeClr val="tx2">
                    <a:lumMod val="75000"/>
                  </a:schemeClr>
                </a:solidFill>
              </a:rPr>
              <a:t>Les élus CGT et UGICT toujours à votre écoute vous souhaitent une</a:t>
            </a:r>
            <a:br>
              <a:rPr lang="fr-FR" sz="4600">
                <a:solidFill>
                  <a:schemeClr val="tx2">
                    <a:lumMod val="75000"/>
                  </a:schemeClr>
                </a:solidFill>
              </a:rPr>
            </a:br>
            <a:r>
              <a:rPr lang="fr-FR" sz="4600">
                <a:solidFill>
                  <a:schemeClr val="tx2">
                    <a:lumMod val="75000"/>
                  </a:schemeClr>
                </a:solidFill>
              </a:rPr>
              <a:t>Bonne année 2023</a:t>
            </a:r>
          </a:p>
        </p:txBody>
      </p:sp>
      <p:sp>
        <p:nvSpPr>
          <p:cNvPr id="3" name="Sous-titre 2">
            <a:extLst>
              <a:ext uri="{FF2B5EF4-FFF2-40B4-BE49-F238E27FC236}">
                <a16:creationId xmlns:a16="http://schemas.microsoft.com/office/drawing/2014/main" id="{3CA3E5F5-BB5E-F941-33CF-3DF3BB97537D}"/>
              </a:ext>
            </a:extLst>
          </p:cNvPr>
          <p:cNvSpPr>
            <a:spLocks noGrp="1"/>
          </p:cNvSpPr>
          <p:nvPr>
            <p:ph type="subTitle" idx="1"/>
          </p:nvPr>
        </p:nvSpPr>
        <p:spPr>
          <a:xfrm>
            <a:off x="7855048" y="1871831"/>
            <a:ext cx="3084569" cy="3199806"/>
          </a:xfrm>
        </p:spPr>
        <p:txBody>
          <a:bodyPr anchor="ctr">
            <a:normAutofit/>
          </a:bodyPr>
          <a:lstStyle/>
          <a:p>
            <a:r>
              <a:rPr lang="fr-FR" i="1">
                <a:solidFill>
                  <a:schemeClr val="tx2">
                    <a:lumMod val="75000"/>
                  </a:schemeClr>
                </a:solidFill>
              </a:rPr>
              <a:t>E-mail :cgturssafidf@orange.fr</a:t>
            </a:r>
          </a:p>
          <a:p>
            <a:r>
              <a:rPr lang="fr-FR" i="1">
                <a:solidFill>
                  <a:schemeClr val="tx2">
                    <a:lumMod val="75000"/>
                  </a:schemeClr>
                </a:solidFill>
              </a:rPr>
              <a:t>Site : cgturssafidf.reference-syndicale.fr</a:t>
            </a:r>
          </a:p>
        </p:txBody>
      </p:sp>
      <p:cxnSp>
        <p:nvCxnSpPr>
          <p:cNvPr id="26" name="Straight Connector 2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7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170</TotalTime>
  <Words>611</Words>
  <Application>Microsoft Macintosh PowerPoint</Application>
  <PresentationFormat>Grand écran</PresentationFormat>
  <Paragraphs>60</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Century Gothic</vt:lpstr>
      <vt:lpstr>Wingdings 3</vt:lpstr>
      <vt:lpstr>Brin</vt:lpstr>
      <vt:lpstr>Informations CSE</vt:lpstr>
      <vt:lpstr>Budget 2023 activités sociales et culturelles du CSE</vt:lpstr>
      <vt:lpstr>Les recettes</vt:lpstr>
      <vt:lpstr>Les dépenses</vt:lpstr>
      <vt:lpstr>Des opérations exceptionnelles</vt:lpstr>
      <vt:lpstr>Mesures liées à la crise Covid prolongées exceptionnellement en 2023</vt:lpstr>
      <vt:lpstr>Les nouveautés 2023</vt:lpstr>
      <vt:lpstr>La CGT et l’UGICT forces de proposition du budget du CSE</vt:lpstr>
      <vt:lpstr>Les élus CGT et UGICT toujours à votre écoute vous souhaitent une Bonne année 2023</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CSE</dc:title>
  <dc:creator>permanences ddr</dc:creator>
  <cp:lastModifiedBy>Microsoft Office User</cp:lastModifiedBy>
  <cp:revision>30</cp:revision>
  <dcterms:created xsi:type="dcterms:W3CDTF">2023-01-02T15:49:35Z</dcterms:created>
  <dcterms:modified xsi:type="dcterms:W3CDTF">2023-01-13T08:02:31Z</dcterms:modified>
</cp:coreProperties>
</file>